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8" r:id="rId3"/>
    <p:sldId id="308" r:id="rId4"/>
    <p:sldId id="302" r:id="rId5"/>
    <p:sldId id="301" r:id="rId6"/>
    <p:sldId id="300" r:id="rId7"/>
    <p:sldId id="326" r:id="rId8"/>
    <p:sldId id="327" r:id="rId9"/>
    <p:sldId id="328" r:id="rId10"/>
    <p:sldId id="312" r:id="rId11"/>
    <p:sldId id="321" r:id="rId12"/>
    <p:sldId id="337" r:id="rId13"/>
    <p:sldId id="338" r:id="rId14"/>
    <p:sldId id="322" r:id="rId15"/>
    <p:sldId id="309" r:id="rId16"/>
    <p:sldId id="310" r:id="rId17"/>
    <p:sldId id="33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38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9:04:59.49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146.7583"/>
      <inkml:brushProperty name="anchorY" value="-1462.64343"/>
      <inkml:brushProperty name="scaleFactor" value="0.5"/>
    </inkml:brush>
  </inkml:definitions>
  <inkml:trace contextRef="#ctx0" brushRef="#br0">0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9:05:02.58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162.75781"/>
      <inkml:brushProperty name="anchorY" value="-2478.64331"/>
      <inkml:brushProperty name="scaleFactor" value="0.5"/>
    </inkml:brush>
  </inkml:definitions>
  <inkml:trace contextRef="#ctx0" brushRef="#br0">1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9:05:05.67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178.75781"/>
      <inkml:brushProperty name="anchorY" value="-3494.64331"/>
      <inkml:brushProperty name="scaleFactor" value="0.5"/>
    </inkml:brush>
  </inkml:definitions>
  <inkml:trace contextRef="#ctx0" brushRef="#br0">1 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9:05:13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9:05:17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9:05:21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9:05:21.4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09T09:04:39.9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1593 845 24575,'0'0'0,"-9"18"0,-4 12 0,2 7 0,2 18 0,3 5 0,2 3 0,1 0 0,2-8 0,1-2 0,1-3 0,-1-5 0,1-6 0,-1 1 0,0 1 0,0-2 0,1-3 0,-1 2 0,0-2 0,0 3 0,0-2 0,0-3 0,0 4 0,0-3 0,0-1 0,0 2 0,0-1 0,0-2 0,0 4 0,2-37 0,-1 2 0,0 1 0,0-1 0,-1 0 0,1 0 0,1 0 0,-1 0 0,0 0 0,0 0 0,3 3 0,-3-6 0,1 1 0,-1 1 0,0-1 0,0 1 0,1-1 0,-1 1 0,0-1 0,1 0 0,-1 1 0,0-1 0,1 0 0,-1 0 0,0 0 0,1 0 0,-1 0 0,0 0 0,1-1 0,1 1 0,-2-2 0,2 1 0,-1-1 0,1 1 0,-1-1 0,1 1 0,-1-1 0,0 0 0,1 0 0,-1 0 0,2-3 0,36-33 0,0-7 0,-1-5 0,3 3 0,-3-12 0,-8-6 0,-4-1 0,-7-9 0,-6 7 0,4-1 0,-4 3 0,-2 4 0,-4 9 0,2 8 0,-2 7 0,-1 6 0,-3 4 0,-1-3 0,-7 5 0,2 25 0,1-1 0,1 0 0,-2 0 0,1 1 0,0-1 0,0 0 0,0 1 0,-1-1 0,1 1 0,-2-2 0,1 4 0,0-2 0,0 0 0,1 1 0,-1-1 0,0 1 0,0-1 0,0 1 0,1 0 0,-1 0 0,0 0 0,0 0 0,-3 0 0,4 1 0,-2 0 0,1 0 0,-1 0 0,1 0 0,-1 0 0,1 0 0,-1 0 0,1 1 0,-3 2 0,-24 13 0,-4 23 0,0-3 0,5 11 0,8-1 0,6 7 0,6 2 0,5 0 0,2 0 0,1-1 0,1-1 0,1-5 0,-1-7 0,0-5 0,5-10 0,-4-26 0,-1 1 0,1-1 0,-1 1 0,0-1 0,0 1 0,1-1 0,-1 0 0,0 1 0,1-1 0,0 0 0,-1 0 0,3 1 0,23 8 0,30-4 0,8-16 0,-48 5 0,2-1 0,19-10 0,-22 7 0,0-1 0,26-20 0,-20 13 0,28-30 0,-30 23 0,26-37 0,15-30 0,-13-8 0,-10 6 0,-11 9 0,-5 9 0,-8 9 0,0 7 0,-5 10 0,4 7 0,-4 7 0,4 0 0,-2 3 0,3-4 0,-3 1 0,-1 2 0,6-3 0,-13 34 0,0-2 0,0 1 0,0 0 0,0-1 0,0 1 0,4-3 0,-5 9 0,0-3 0,0-1 0,-1 1 0,1 0 0,0 0 0,0 0 0,0 0 0,-1 0 0,1 0 0,0 1 0,0-1 0,-1 1 0,1-1 0,0 1 0,-1-1 0,1 1 0,2 2 0,-2-1 0,2 0 0,0 1 0,-1 0 0,1 1 0,-1-1 0,0 0 0,0 1 0,3 4 0,25 36 0,-25-27 0,0-1 0,6 19 0,11 48 0,-7 12 0,1 8 0,-5-12 0,7 12 0,3-5 0,-3-13 0,2-16 0,0-9 0,7-13 0,-23-42 0,-1 0 0,1 0 0,0 0 0,0 0 0,6 3 0,25 14 0,9-10 0,5-8 0,-43-5 0,1 0 0,1 0 0,-1-1 0,8-2 0,-5-4 0,-2 3 0,-1-1 0,1 0 0,13-13 0,-11 6 0,1 0 0,-1-1 0,10-17 0,-5 5 0,19-45 0,-22 36 0,12-50 0,2-47 0,-10 4 0,-9 8 0,-5 18 0,-3 15 0,-2 19 0,5 21 0,-2 45 0,0-1 0,0 1 0,-1-1 0,1 1 0,0 0 0,0-1 0,0 1 0,0 0 0,1 0 0,2-4 0,-4 8 0,0-3 0,1 1 0,-1-1 0,1 1 0,0 0 0,-1-1 0,1 1 0,0 0 0,-1 0 0,1-1 0,0 1 0,-1 0 0,1 0 0,0 0 0,0 0 0,-1 0 0,1 0 0,0 0 0,-1 0 0,1 0 0,0 0 0,-1 1 0,1-1 0,0 0 0,-1 0 0,1 1 0,0-1 0,0 1 0,4 4 0,-1-1 0,0 0 0,-1 0 0,1 0 0,-1 1 0,4 6 0,26 47 0,0 17 0,0 19 0,4 9 0,-2 0 0,-6-3 0,-8 0 0,-2 1 0,-6-11 0,1-4 0,2-15 0,2-18 0,-15-49 0,0 0 0,-1 1 0,1-1 0,0 0 0,0-1 0,7 8 0,-9-10 0,1 1 0,0-1 0,0 1 0,0-1 0,0 0 0,0 1 0,0-1 0,1 0 0,-1-1 0,0 1 0,4 1 0,-4-3 0,0 1 0,0-1 0,0 1 0,0 0 0,0-1 0,-1 1 0,1-1 0,0 1 0,0-1 0,0 0 0,0 0 0,-1 0 0,1 0 0,2-2 0,-1 1 0,0-1 0,0 0 0,0 0 0,0 0 0,-1 0 0,1-1 0,2-4 0,-1-2 0,0 1 0,0 0 0,3-17 0,6-42 0,-6-14 0,-3-16 0,-3-3 0,-2-3 0,0 3 0,0 0 0,0 6 0,0 4 0,1 4 0,-6 4 0,1 3 0,-11 12 0,1 6 0,-15 0 0,3 9 0,-2 2 0,-4 2 0,0 5 0,0 5 0,2 4 0,1 10 0,-9 8 0,1 7 0,-14 4 0,-15 5 0,-3 1 0,-10 2 0,-9-1 0,10 1 0,-5-1 0,-3-1 0,-10 1 0,-5 4 0,-9 1 0,4 4 0,-6 0 0,-4 4 0,1 2 0,1 10 0,-8 7 0,3-2 0,-4 4 0,-6 10 0,2 4 0,-6 3 0,4 3 0,-4 10 0,4 1 0,7 4 0,-6 8 0,16 3 0,10-4 0,19 1 0,4 14 0,14-4 0,51-62 0,-18 35 0,24-38 0,-14 45 0,-1 26 0,10-2 0,-4-3 0,4 3 0,3-3 0,4-3 0,7-2 0,3-7 0,12 3 0,10-6 0,-16-58 0,-1-1 0,16 23 0,-9-19 0,30 30 0,-24-31 0,43 28 0,-32-30 0,57 24 0,82 23 0,59-13 0,60-12-1744,72-11 2242,55-12-3868,47-7 4262,43-17-4821,17-18 4924,17-33-1492,-29-36 497,-34-27 0,-45-26 0,-64-11-2086,-49-13 2682,-67 20-915,-54 22 325,-54 31 2111,-46 32-2723,-40 26 4394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148F3-C26A-4C8B-9CF3-5BD19D1F25A4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8F72F-39C1-4737-892E-95A22CAC8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3107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Mastering ArcGIS</a:t>
            </a:r>
          </a:p>
        </p:txBody>
      </p:sp>
      <p:sp>
        <p:nvSpPr>
          <p:cNvPr id="13107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Chapter 6</a:t>
            </a:r>
          </a:p>
        </p:txBody>
      </p:sp>
      <p:sp>
        <p:nvSpPr>
          <p:cNvPr id="13107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67574-65EF-47D9-B76A-BBCF97E6E5F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3210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Mastering ArcGIS</a:t>
            </a:r>
          </a:p>
        </p:txBody>
      </p:sp>
      <p:sp>
        <p:nvSpPr>
          <p:cNvPr id="13210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Chapter 6</a:t>
            </a:r>
          </a:p>
        </p:txBody>
      </p:sp>
      <p:sp>
        <p:nvSpPr>
          <p:cNvPr id="13210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818CB-C605-4A31-BE08-9517F57493B6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331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Mastering ArcGIS</a:t>
            </a:r>
          </a:p>
        </p:txBody>
      </p:sp>
      <p:sp>
        <p:nvSpPr>
          <p:cNvPr id="13312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Chapter 6</a:t>
            </a:r>
          </a:p>
        </p:txBody>
      </p:sp>
      <p:sp>
        <p:nvSpPr>
          <p:cNvPr id="1331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ACB1CE-97E4-4EFE-9FB5-22FFDD820D0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1B3FD-DDAF-4403-8474-95326F8C3BE8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907C0-E51A-4BF0-8D9D-F9ED4077E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7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customXml" Target="../ink/ink6.xml"/><Relationship Id="rId5" Type="http://schemas.openxmlformats.org/officeDocument/2006/relationships/image" Target="../media/image2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Grid Systems – UTM Projection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Dr. </a:t>
            </a:r>
            <a:r>
              <a:rPr lang="en-US" sz="2800" dirty="0" err="1">
                <a:solidFill>
                  <a:schemeClr val="tx1"/>
                </a:solidFill>
              </a:rPr>
              <a:t>Kaustuv</a:t>
            </a:r>
            <a:r>
              <a:rPr lang="en-US" sz="2800" dirty="0">
                <a:solidFill>
                  <a:schemeClr val="tx1"/>
                </a:solidFill>
              </a:rPr>
              <a:t> Mukherjee</a:t>
            </a:r>
          </a:p>
          <a:p>
            <a:r>
              <a:rPr lang="en-US" sz="1800" dirty="0">
                <a:solidFill>
                  <a:schemeClr val="tx1"/>
                </a:solidFill>
              </a:rPr>
              <a:t>Assistant Professor</a:t>
            </a:r>
          </a:p>
          <a:p>
            <a:r>
              <a:rPr lang="en-US" sz="1800" dirty="0">
                <a:solidFill>
                  <a:schemeClr val="tx1"/>
                </a:solidFill>
              </a:rPr>
              <a:t>Dept. of Geography</a:t>
            </a:r>
          </a:p>
          <a:p>
            <a:r>
              <a:rPr lang="en-US" sz="1800" dirty="0" err="1">
                <a:solidFill>
                  <a:schemeClr val="tx1"/>
                </a:solidFill>
              </a:rPr>
              <a:t>Chandidas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Mahavidyalaya</a:t>
            </a: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A62AD76-FB01-A314-3681-6B5D56563A1C}"/>
                  </a:ext>
                </a:extLst>
              </p14:cNvPr>
              <p14:cNvContentPartPr/>
              <p14:nvPr/>
            </p14:nvContentPartPr>
            <p14:xfrm>
              <a:off x="556237" y="3421652"/>
              <a:ext cx="360" cy="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A62AD76-FB01-A314-3681-6B5D56563A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8237" y="340365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2C061AF-9ACA-9CAD-F7B3-6F3FFE30561A}"/>
                  </a:ext>
                </a:extLst>
              </p14:cNvPr>
              <p14:cNvContentPartPr/>
              <p14:nvPr/>
            </p14:nvContentPartPr>
            <p14:xfrm>
              <a:off x="904717" y="5128052"/>
              <a:ext cx="360" cy="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2C061AF-9ACA-9CAD-F7B3-6F3FFE3056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7077" y="511041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A9B995D-D252-0B92-DAE5-5F1B9F176041}"/>
                  </a:ext>
                </a:extLst>
              </p14:cNvPr>
              <p14:cNvContentPartPr/>
              <p14:nvPr/>
            </p14:nvContentPartPr>
            <p14:xfrm>
              <a:off x="329797" y="1960772"/>
              <a:ext cx="360" cy="3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A9B995D-D252-0B92-DAE5-5F1B9F17604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2157" y="194313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D18C330-AAF4-BAF9-1A13-4F619E0BDD41}"/>
                  </a:ext>
                </a:extLst>
              </p14:cNvPr>
              <p14:cNvContentPartPr/>
              <p14:nvPr/>
            </p14:nvContentPartPr>
            <p14:xfrm>
              <a:off x="-1253843" y="819932"/>
              <a:ext cx="360" cy="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D18C330-AAF4-BAF9-1A13-4F619E0BDD4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1262483" y="81093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5A612C9-5675-00BC-12C7-B4CEE3E54113}"/>
                  </a:ext>
                </a:extLst>
              </p14:cNvPr>
              <p14:cNvContentPartPr/>
              <p14:nvPr/>
            </p14:nvContentPartPr>
            <p14:xfrm>
              <a:off x="-94643" y="5957492"/>
              <a:ext cx="360" cy="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5A612C9-5675-00BC-12C7-B4CEE3E5411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103283" y="5948492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C29CEAE7-3FB3-5283-77DB-00FE9512BC11}"/>
              </a:ext>
            </a:extLst>
          </p:cNvPr>
          <p:cNvGrpSpPr/>
          <p:nvPr/>
        </p:nvGrpSpPr>
        <p:grpSpPr>
          <a:xfrm>
            <a:off x="8427637" y="5504972"/>
            <a:ext cx="360" cy="360"/>
            <a:chOff x="8427637" y="5504972"/>
            <a:chExt cx="360" cy="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319ED47-2875-CA84-C650-13598A0B5B16}"/>
                    </a:ext>
                  </a:extLst>
                </p14:cNvPr>
                <p14:cNvContentPartPr/>
                <p14:nvPr/>
              </p14:nvContentPartPr>
              <p14:xfrm>
                <a:off x="8427637" y="5504972"/>
                <a:ext cx="360" cy="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319ED47-2875-CA84-C650-13598A0B5B1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418637" y="5496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FCF1C9C-82B8-22C4-1DBF-FAE2C065733B}"/>
                    </a:ext>
                  </a:extLst>
                </p14:cNvPr>
                <p14:cNvContentPartPr/>
                <p14:nvPr/>
              </p14:nvContentPartPr>
              <p14:xfrm>
                <a:off x="8427637" y="5504972"/>
                <a:ext cx="360" cy="3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FCF1C9C-82B8-22C4-1DBF-FAE2C065733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418637" y="54963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Kinds of North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 North – Along Meridians</a:t>
            </a:r>
          </a:p>
          <a:p>
            <a:r>
              <a:rPr lang="en-US" dirty="0"/>
              <a:t>Magnetic North – What a compass detects</a:t>
            </a:r>
          </a:p>
          <a:p>
            <a:pPr lvl="1"/>
            <a:r>
              <a:rPr lang="en-US" dirty="0"/>
              <a:t>Important in field</a:t>
            </a:r>
          </a:p>
          <a:p>
            <a:pPr lvl="1"/>
            <a:r>
              <a:rPr lang="en-US" dirty="0"/>
              <a:t>Not important in most GIS</a:t>
            </a:r>
          </a:p>
          <a:p>
            <a:r>
              <a:rPr lang="en-US" dirty="0"/>
              <a:t>Grid North – Along N-S grid lines</a:t>
            </a:r>
          </a:p>
          <a:p>
            <a:pPr lvl="1"/>
            <a:r>
              <a:rPr lang="en-US" dirty="0"/>
              <a:t>Minor importance for compass work</a:t>
            </a:r>
          </a:p>
          <a:p>
            <a:pPr lvl="1"/>
            <a:r>
              <a:rPr lang="en-US" dirty="0"/>
              <a:t>Be aware there’s a difference!</a:t>
            </a:r>
          </a:p>
          <a:p>
            <a:pPr lvl="1"/>
            <a:r>
              <a:rPr lang="en-US" dirty="0"/>
              <a:t>Military uses exclusively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Cautions About UTM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/>
              <a:t>Military maps use two letter codes for each 100-km square, but maps will have information to enable conventional UTM</a:t>
            </a:r>
          </a:p>
          <a:p>
            <a:r>
              <a:rPr lang="en-US" dirty="0"/>
              <a:t>With military grid references, number of digits indicates level of precision</a:t>
            </a:r>
          </a:p>
          <a:p>
            <a:r>
              <a:rPr lang="en-US" dirty="0"/>
              <a:t>Older maps will sometimes have obsolete grids</a:t>
            </a:r>
          </a:p>
          <a:p>
            <a:r>
              <a:rPr lang="en-US" dirty="0"/>
              <a:t>Datum, datum, datum!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Military Grid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/>
              <a:t>45N 89 W = E 342,369, N 4,984,896 Zone 16T</a:t>
            </a:r>
          </a:p>
          <a:p>
            <a:r>
              <a:rPr lang="en-US" dirty="0"/>
              <a:t>Digraph = CQ</a:t>
            </a:r>
          </a:p>
          <a:p>
            <a:r>
              <a:rPr lang="en-US" dirty="0"/>
              <a:t>1 km accuracy = 16T CQ 42 84</a:t>
            </a:r>
          </a:p>
          <a:p>
            <a:r>
              <a:rPr lang="en-US" dirty="0"/>
              <a:t>100 m accuracy = 16T CQ 423 848</a:t>
            </a:r>
          </a:p>
          <a:p>
            <a:r>
              <a:rPr lang="en-US" dirty="0"/>
              <a:t>10 m accuracy = 16T CQ 4236 8489</a:t>
            </a:r>
          </a:p>
          <a:p>
            <a:r>
              <a:rPr lang="en-US" dirty="0"/>
              <a:t>1 m accuracy = 16T CQ 42369 84896</a:t>
            </a:r>
          </a:p>
          <a:p>
            <a:r>
              <a:rPr lang="en-US" dirty="0"/>
              <a:t>Ticks on USGS </a:t>
            </a:r>
            <a:r>
              <a:rPr lang="en-US" dirty="0" err="1"/>
              <a:t>topo</a:t>
            </a:r>
            <a:r>
              <a:rPr lang="en-US" dirty="0"/>
              <a:t> map = 3</a:t>
            </a:r>
            <a:r>
              <a:rPr lang="en-US" sz="4000" dirty="0"/>
              <a:t>42</a:t>
            </a:r>
            <a:r>
              <a:rPr lang="en-US" dirty="0"/>
              <a:t>,000, 4,9</a:t>
            </a:r>
            <a:r>
              <a:rPr lang="en-US" sz="4000" dirty="0"/>
              <a:t>84</a:t>
            </a:r>
            <a:r>
              <a:rPr lang="en-US" dirty="0"/>
              <a:t>,000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Zones Meet</a:t>
            </a:r>
          </a:p>
        </p:txBody>
      </p:sp>
      <p:pic>
        <p:nvPicPr>
          <p:cNvPr id="4" name="Content Placeholder 3" descr="ZoneBdy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600200"/>
            <a:ext cx="7315200" cy="48768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 Grid?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257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831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Latitude /Longitude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Grid System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4871">
                <a:tc>
                  <a:txBody>
                    <a:bodyPr/>
                    <a:lstStyle/>
                    <a:p>
                      <a:r>
                        <a:rPr lang="en-US" sz="2400" dirty="0"/>
                        <a:t>North varies from place to place on the 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Grid</a:t>
                      </a:r>
                      <a:r>
                        <a:rPr lang="en-US" sz="2400" baseline="0" dirty="0"/>
                        <a:t> n</a:t>
                      </a:r>
                      <a:r>
                        <a:rPr lang="en-US" sz="2400" dirty="0"/>
                        <a:t>orth is always the same direction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4871">
                <a:tc>
                  <a:txBody>
                    <a:bodyPr/>
                    <a:lstStyle/>
                    <a:p>
                      <a:r>
                        <a:rPr lang="en-US" sz="2400" dirty="0"/>
                        <a:t>Angular</a:t>
                      </a:r>
                      <a:r>
                        <a:rPr lang="en-US" sz="2400" baseline="0" dirty="0"/>
                        <a:t> units differ in scale between N-S and E-W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Grid scale the same in all directions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4871">
                <a:tc>
                  <a:txBody>
                    <a:bodyPr/>
                    <a:lstStyle/>
                    <a:p>
                      <a:r>
                        <a:rPr lang="en-US" sz="2400" dirty="0"/>
                        <a:t>E-W angular units vary in scale with latitude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Grid squares are always the same size and shape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4871">
                <a:tc>
                  <a:txBody>
                    <a:bodyPr/>
                    <a:lstStyle/>
                    <a:p>
                      <a:r>
                        <a:rPr lang="en-US" sz="2400" dirty="0"/>
                        <a:t>Hexadecimal 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Decimal 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2009 by Maribeth H. Price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B86D344A-E648-4713-9D3A-3D0F3B41DE39}" type="slidenum">
              <a:rPr lang="en-US"/>
              <a:pPr/>
              <a:t>15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State Plane System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0" y="1295400"/>
            <a:ext cx="2819400" cy="5029200"/>
          </a:xfrm>
        </p:spPr>
        <p:txBody>
          <a:bodyPr/>
          <a:lstStyle/>
          <a:p>
            <a:pPr eaLnBrk="1" hangingPunct="1"/>
            <a:r>
              <a:rPr lang="en-US" sz="2400"/>
              <a:t>States divided into one or more zones identified by a unique FIPS number</a:t>
            </a:r>
          </a:p>
          <a:p>
            <a:pPr eaLnBrk="1" hangingPunct="1"/>
            <a:r>
              <a:rPr lang="en-US" sz="2400"/>
              <a:t>Uses several types of projections</a:t>
            </a:r>
          </a:p>
          <a:p>
            <a:pPr eaLnBrk="1" hangingPunct="1"/>
            <a:r>
              <a:rPr lang="en-US" sz="2400"/>
              <a:t>E-W zones generally Conic, N-S zones generally UTM</a:t>
            </a:r>
          </a:p>
          <a:p>
            <a:pPr lvl="1" eaLnBrk="1" hangingPunct="1"/>
            <a:endParaRPr lang="en-US" sz="2400"/>
          </a:p>
          <a:p>
            <a:pPr eaLnBrk="1" hangingPunct="1"/>
            <a:endParaRPr lang="en-US" sz="2400"/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392238"/>
            <a:ext cx="5867400" cy="485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2009 by Maribeth H. Price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78F6837-601C-49B0-B93D-7366276EC8A7}" type="slidenum">
              <a:rPr lang="en-US"/>
              <a:pPr/>
              <a:t>16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Projections for large scale maps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1905000"/>
          </a:xfrm>
        </p:spPr>
        <p:txBody>
          <a:bodyPr/>
          <a:lstStyle/>
          <a:p>
            <a:pPr eaLnBrk="1" hangingPunct="1"/>
            <a:r>
              <a:rPr lang="en-US"/>
              <a:t>Local, city, county maps, smaller states</a:t>
            </a:r>
          </a:p>
          <a:p>
            <a:pPr lvl="1" eaLnBrk="1" hangingPunct="1"/>
            <a:r>
              <a:rPr lang="en-US"/>
              <a:t>Projection systems virtually eliminate distortion</a:t>
            </a:r>
          </a:p>
          <a:p>
            <a:pPr lvl="1" eaLnBrk="1" hangingPunct="1"/>
            <a:r>
              <a:rPr lang="en-US"/>
              <a:t>Choose appropriate UTM or State Plane zone</a:t>
            </a:r>
          </a:p>
        </p:txBody>
      </p:sp>
      <p:pic>
        <p:nvPicPr>
          <p:cNvPr id="317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429000"/>
            <a:ext cx="3048000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482975"/>
            <a:ext cx="3505200" cy="2460625"/>
          </a:xfrm>
          <a:prstGeom prst="rect">
            <a:avLst/>
          </a:prstGeom>
          <a:noFill/>
          <a:ln w="12700">
            <a:solidFill>
              <a:srgbClr val="969696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F482-1A25-2154-7F0B-58136A83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… further reading continues.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9A3D4-B515-7351-F5C6-421571371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51460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sz="6600" dirty="0">
                <a:solidFill>
                  <a:srgbClr val="FF0000"/>
                </a:solidFill>
              </a:rPr>
              <a:t>Thank You</a:t>
            </a:r>
          </a:p>
          <a:p>
            <a:pPr marL="0" indent="0" algn="ctr">
              <a:buNone/>
            </a:pPr>
            <a:endParaRPr lang="en-IN" sz="6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EC4331A-163B-B1EB-C7B4-5BBC65934356}"/>
                  </a:ext>
                </a:extLst>
              </p14:cNvPr>
              <p14:cNvContentPartPr/>
              <p14:nvPr/>
            </p14:nvContentPartPr>
            <p14:xfrm>
              <a:off x="3715957" y="4625852"/>
              <a:ext cx="2420640" cy="929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EC4331A-163B-B1EB-C7B4-5BBC659343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8317" y="4608212"/>
                <a:ext cx="2456280" cy="96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570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Transverse Mercator Projection</a:t>
            </a:r>
          </a:p>
        </p:txBody>
      </p:sp>
      <p:pic>
        <p:nvPicPr>
          <p:cNvPr id="3" name="Picture 2" descr="TVM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743200"/>
            <a:ext cx="3810000" cy="1905000"/>
          </a:xfrm>
          <a:prstGeom prst="rect">
            <a:avLst/>
          </a:prstGeom>
        </p:spPr>
      </p:pic>
      <p:pic>
        <p:nvPicPr>
          <p:cNvPr id="4" name="Picture 3" descr="TVM0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6267" y="1676400"/>
            <a:ext cx="5147733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2009 by Maribeth H. Price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9A0183DE-9919-4188-AFFC-6A6260CC20FF}" type="slidenum">
              <a:rPr lang="en-US"/>
              <a:pPr/>
              <a:t>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191000" y="1371600"/>
            <a:ext cx="4572000" cy="3124200"/>
            <a:chOff x="5935" y="7487"/>
            <a:chExt cx="4652" cy="2924"/>
          </a:xfrm>
        </p:grpSpPr>
        <p:pic>
          <p:nvPicPr>
            <p:cNvPr id="2970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35" y="7487"/>
              <a:ext cx="4652" cy="2924"/>
            </a:xfrm>
            <a:prstGeom prst="rect">
              <a:avLst/>
            </a:prstGeom>
            <a:noFill/>
            <a:ln w="12700">
              <a:solidFill>
                <a:srgbClr val="969696"/>
              </a:solidFill>
              <a:miter lim="800000"/>
              <a:headEnd/>
              <a:tailEnd/>
            </a:ln>
          </p:spPr>
        </p:pic>
        <p:sp>
          <p:nvSpPr>
            <p:cNvPr id="29709" name="AutoShape 4"/>
            <p:cNvSpPr>
              <a:spLocks noChangeArrowheads="1"/>
            </p:cNvSpPr>
            <p:nvPr/>
          </p:nvSpPr>
          <p:spPr bwMode="auto">
            <a:xfrm>
              <a:off x="8400" y="7686"/>
              <a:ext cx="1410" cy="345"/>
            </a:xfrm>
            <a:prstGeom prst="wedgeRectCallout">
              <a:avLst>
                <a:gd name="adj1" fmla="val -63972"/>
                <a:gd name="adj2" fmla="val 163912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/>
                <a:t>South Dakota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52400" y="1371600"/>
            <a:ext cx="3733800" cy="3190875"/>
            <a:chOff x="2229" y="7531"/>
            <a:chExt cx="3424" cy="2925"/>
          </a:xfrm>
        </p:grpSpPr>
        <p:pic>
          <p:nvPicPr>
            <p:cNvPr id="29704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14" y="7531"/>
              <a:ext cx="3193" cy="2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05" name="AutoShape 7"/>
            <p:cNvSpPr>
              <a:spLocks noChangeArrowheads="1"/>
            </p:cNvSpPr>
            <p:nvPr/>
          </p:nvSpPr>
          <p:spPr bwMode="auto">
            <a:xfrm rot="16200000" flipH="1">
              <a:off x="2619" y="7249"/>
              <a:ext cx="2644" cy="3424"/>
            </a:xfrm>
            <a:prstGeom prst="can">
              <a:avLst>
                <a:gd name="adj" fmla="val 32375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Text Box 8"/>
            <p:cNvSpPr txBox="1">
              <a:spLocks noChangeArrowheads="1"/>
            </p:cNvSpPr>
            <p:nvPr/>
          </p:nvSpPr>
          <p:spPr bwMode="auto">
            <a:xfrm>
              <a:off x="3127" y="8995"/>
              <a:ext cx="1017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Zone 16</a:t>
              </a:r>
              <a:endParaRPr lang="en-US" sz="1600"/>
            </a:p>
          </p:txBody>
        </p:sp>
        <p:sp>
          <p:nvSpPr>
            <p:cNvPr id="29707" name="Line 9"/>
            <p:cNvSpPr>
              <a:spLocks noChangeShapeType="1"/>
            </p:cNvSpPr>
            <p:nvPr/>
          </p:nvSpPr>
          <p:spPr bwMode="auto">
            <a:xfrm flipV="1">
              <a:off x="4040" y="9049"/>
              <a:ext cx="374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Universal Transverse Mercator</a:t>
            </a:r>
          </a:p>
        </p:txBody>
      </p:sp>
      <p:sp>
        <p:nvSpPr>
          <p:cNvPr id="2970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09600" y="4800600"/>
            <a:ext cx="8229600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/>
              <a:t>Based on Transverse Mercator (cylindrical) projection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World divided into 60 zones 6 degrees wide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Distortion is minimal within each zone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Maps of different areas use best zone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Best for maps covering small area in one zone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/>
              <a:t>UTM Zones</a:t>
            </a:r>
          </a:p>
        </p:txBody>
      </p:sp>
      <p:pic>
        <p:nvPicPr>
          <p:cNvPr id="4" name="Picture 3" descr="UTMZONE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371600"/>
            <a:ext cx="7315200" cy="522514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UTM Pole to Pole</a:t>
            </a:r>
          </a:p>
        </p:txBody>
      </p:sp>
      <p:pic>
        <p:nvPicPr>
          <p:cNvPr id="3" name="Picture 2" descr="UTMZONE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371600"/>
            <a:ext cx="73152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/>
              <a:t>Halfway to the Pole</a:t>
            </a:r>
          </a:p>
        </p:txBody>
      </p:sp>
      <p:pic>
        <p:nvPicPr>
          <p:cNvPr id="3" name="Picture 2" descr="UTMZONE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371600"/>
            <a:ext cx="73152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UTM</a:t>
            </a:r>
          </a:p>
        </p:txBody>
      </p:sp>
      <p:pic>
        <p:nvPicPr>
          <p:cNvPr id="4" name="Picture 3" descr="UTMExample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371600"/>
            <a:ext cx="6400800" cy="510493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UTM</a:t>
            </a:r>
          </a:p>
        </p:txBody>
      </p:sp>
      <p:pic>
        <p:nvPicPr>
          <p:cNvPr id="3" name="Picture 2" descr="UTMExample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371600"/>
            <a:ext cx="6400800" cy="510493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UTM</a:t>
            </a:r>
          </a:p>
        </p:txBody>
      </p:sp>
      <p:pic>
        <p:nvPicPr>
          <p:cNvPr id="3" name="Picture 2" descr="UTMExample0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371600"/>
            <a:ext cx="6400800" cy="51049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3460</TotalTime>
  <Words>402</Words>
  <Application>Microsoft Office PowerPoint</Application>
  <PresentationFormat>On-screen Show (4:3)</PresentationFormat>
  <Paragraphs>82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Grid Systems – UTM Projection</vt:lpstr>
      <vt:lpstr>Transverse Mercator Projection</vt:lpstr>
      <vt:lpstr>Universal Transverse Mercator</vt:lpstr>
      <vt:lpstr>UTM Zones</vt:lpstr>
      <vt:lpstr>UTM Pole to Pole</vt:lpstr>
      <vt:lpstr>Halfway to the Pole</vt:lpstr>
      <vt:lpstr>Using UTM</vt:lpstr>
      <vt:lpstr>Using UTM</vt:lpstr>
      <vt:lpstr>Using UTM</vt:lpstr>
      <vt:lpstr>Three Kinds of North</vt:lpstr>
      <vt:lpstr>Cautions About UTM</vt:lpstr>
      <vt:lpstr>Military Grid System</vt:lpstr>
      <vt:lpstr>Where Zones Meet</vt:lpstr>
      <vt:lpstr>Why a Grid?</vt:lpstr>
      <vt:lpstr>State Plane System</vt:lpstr>
      <vt:lpstr>Projections for large scale maps</vt:lpstr>
      <vt:lpstr>… further reading continues.</vt:lpstr>
    </vt:vector>
  </TitlesOfParts>
  <Company>UW-Green Bay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Projections and Coordinates</dc:title>
  <dc:creator>ISD</dc:creator>
  <cp:lastModifiedBy>manab.geo2010@gmail.com</cp:lastModifiedBy>
  <cp:revision>314</cp:revision>
  <dcterms:created xsi:type="dcterms:W3CDTF">2009-02-09T14:32:54Z</dcterms:created>
  <dcterms:modified xsi:type="dcterms:W3CDTF">2023-01-09T09:05:27Z</dcterms:modified>
</cp:coreProperties>
</file>